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97" r:id="rId3"/>
    <p:sldId id="265" r:id="rId4"/>
    <p:sldId id="284" r:id="rId5"/>
    <p:sldId id="292" r:id="rId6"/>
    <p:sldId id="310" r:id="rId7"/>
    <p:sldId id="296" r:id="rId8"/>
    <p:sldId id="266" r:id="rId9"/>
    <p:sldId id="267" r:id="rId10"/>
    <p:sldId id="264" r:id="rId11"/>
    <p:sldId id="309" r:id="rId12"/>
    <p:sldId id="300" r:id="rId13"/>
    <p:sldId id="301" r:id="rId14"/>
    <p:sldId id="260" r:id="rId15"/>
    <p:sldId id="281" r:id="rId16"/>
    <p:sldId id="258" r:id="rId17"/>
    <p:sldId id="270" r:id="rId18"/>
    <p:sldId id="261" r:id="rId19"/>
    <p:sldId id="289" r:id="rId20"/>
    <p:sldId id="275" r:id="rId21"/>
    <p:sldId id="308" r:id="rId22"/>
    <p:sldId id="298" r:id="rId23"/>
    <p:sldId id="278" r:id="rId24"/>
    <p:sldId id="305" r:id="rId25"/>
    <p:sldId id="257" r:id="rId26"/>
    <p:sldId id="280" r:id="rId27"/>
    <p:sldId id="294" r:id="rId28"/>
    <p:sldId id="299" r:id="rId29"/>
    <p:sldId id="279" r:id="rId30"/>
    <p:sldId id="272" r:id="rId31"/>
    <p:sldId id="269" r:id="rId32"/>
    <p:sldId id="259" r:id="rId33"/>
    <p:sldId id="285" r:id="rId34"/>
    <p:sldId id="306" r:id="rId35"/>
    <p:sldId id="293" r:id="rId36"/>
    <p:sldId id="295" r:id="rId37"/>
    <p:sldId id="282" r:id="rId38"/>
    <p:sldId id="271" r:id="rId39"/>
    <p:sldId id="268" r:id="rId40"/>
    <p:sldId id="263" r:id="rId41"/>
    <p:sldId id="276" r:id="rId42"/>
    <p:sldId id="277" r:id="rId43"/>
    <p:sldId id="286" r:id="rId44"/>
    <p:sldId id="291" r:id="rId45"/>
    <p:sldId id="287" r:id="rId46"/>
    <p:sldId id="303" r:id="rId47"/>
    <p:sldId id="302" r:id="rId48"/>
    <p:sldId id="307" r:id="rId49"/>
    <p:sldId id="304" r:id="rId50"/>
    <p:sldId id="27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7" d="100"/>
          <a:sy n="47" d="100"/>
        </p:scale>
        <p:origin x="-8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63E00-7718-D843-8AF3-33C9DE4D721E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6C7A8-1EAE-0249-AA8A-63A5723D9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1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6C7A8-1EAE-0249-AA8A-63A5723D99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17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6C7A8-1EAE-0249-AA8A-63A5723D992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9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12/20/19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3" y="2265766"/>
            <a:ext cx="6498158" cy="1724867"/>
          </a:xfrm>
        </p:spPr>
        <p:txBody>
          <a:bodyPr/>
          <a:lstStyle/>
          <a:p>
            <a:r>
              <a:rPr lang="en-US" dirty="0" smtClean="0"/>
              <a:t>Poor orthodontic outcomes and incorrect treatment plans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2" y="3954106"/>
            <a:ext cx="6498159" cy="916641"/>
          </a:xfrm>
        </p:spPr>
        <p:txBody>
          <a:bodyPr/>
          <a:lstStyle/>
          <a:p>
            <a:r>
              <a:rPr lang="en-US" dirty="0" err="1" smtClean="0"/>
              <a:t>Dr.Faegheh</a:t>
            </a:r>
            <a:r>
              <a:rPr lang="en-US" dirty="0" smtClean="0"/>
              <a:t> Gholinia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85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failure?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source</a:t>
            </a:r>
          </a:p>
          <a:p>
            <a:r>
              <a:rPr lang="en-US" dirty="0" smtClean="0"/>
              <a:t>Appliance source</a:t>
            </a:r>
          </a:p>
          <a:p>
            <a:r>
              <a:rPr lang="en-US" dirty="0" smtClean="0"/>
              <a:t>Material source</a:t>
            </a:r>
          </a:p>
          <a:p>
            <a:r>
              <a:rPr lang="en-US" dirty="0" smtClean="0"/>
              <a:t>Timing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8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43" y="1269827"/>
            <a:ext cx="5916179" cy="43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4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4909" r="-249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0930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5742" r="-15742"/>
          <a:stretch>
            <a:fillRect/>
          </a:stretch>
        </p:blipFill>
        <p:spPr>
          <a:xfrm>
            <a:off x="-732966" y="429500"/>
            <a:ext cx="10718808" cy="5788918"/>
          </a:xfrm>
        </p:spPr>
      </p:pic>
    </p:spTree>
    <p:extLst>
      <p:ext uri="{BB962C8B-B14F-4D97-AF65-F5344CB8AC3E}">
        <p14:creationId xmlns:p14="http://schemas.microsoft.com/office/powerpoint/2010/main" val="3026467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483234"/>
            <a:ext cx="8042276" cy="1336956"/>
          </a:xfrm>
        </p:spPr>
        <p:txBody>
          <a:bodyPr/>
          <a:lstStyle/>
          <a:p>
            <a:r>
              <a:rPr lang="en-US" dirty="0" smtClean="0"/>
              <a:t>Clinician’s failure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Diagnosis</a:t>
            </a:r>
          </a:p>
          <a:p>
            <a:r>
              <a:rPr lang="en-US" dirty="0" smtClean="0"/>
              <a:t>Treatment planning</a:t>
            </a:r>
          </a:p>
          <a:p>
            <a:r>
              <a:rPr lang="en-US" dirty="0" smtClean="0"/>
              <a:t>Clinical practice</a:t>
            </a:r>
          </a:p>
          <a:p>
            <a:r>
              <a:rPr lang="en-US" dirty="0" smtClean="0"/>
              <a:t>Managing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75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8483" b="-384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213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Diagnosis failure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</a:p>
          <a:p>
            <a:r>
              <a:rPr lang="en-US" dirty="0" smtClean="0"/>
              <a:t>History</a:t>
            </a:r>
          </a:p>
          <a:p>
            <a:r>
              <a:rPr lang="en-US" dirty="0" smtClean="0"/>
              <a:t>Clinical evaluation</a:t>
            </a:r>
          </a:p>
          <a:p>
            <a:r>
              <a:rPr lang="en-US" dirty="0" smtClean="0"/>
              <a:t>Records(order and analysis)</a:t>
            </a:r>
          </a:p>
          <a:p>
            <a:r>
              <a:rPr lang="en-US" dirty="0" smtClean="0"/>
              <a:t>Problem list</a:t>
            </a:r>
          </a:p>
          <a:p>
            <a:r>
              <a:rPr lang="en-US" dirty="0" smtClean="0"/>
              <a:t>Cost , risk/benefit</a:t>
            </a:r>
          </a:p>
          <a:p>
            <a:r>
              <a:rPr lang="en-US" dirty="0" smtClean="0"/>
              <a:t>Informed consent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52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3" b="8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497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Poor patient compliance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Appliance wear</a:t>
            </a:r>
          </a:p>
          <a:p>
            <a:r>
              <a:rPr lang="en-US" dirty="0" smtClean="0"/>
              <a:t>Oral </a:t>
            </a:r>
            <a:r>
              <a:rPr lang="en-US" dirty="0" err="1" smtClean="0"/>
              <a:t>hygine</a:t>
            </a:r>
            <a:r>
              <a:rPr lang="en-US" dirty="0" smtClean="0"/>
              <a:t>  </a:t>
            </a:r>
          </a:p>
          <a:p>
            <a:r>
              <a:rPr lang="en-US" dirty="0" smtClean="0"/>
              <a:t>Attend the appointment</a:t>
            </a:r>
          </a:p>
          <a:p>
            <a:r>
              <a:rPr lang="en-US" dirty="0" smtClean="0"/>
              <a:t>Retention</a:t>
            </a:r>
          </a:p>
          <a:p>
            <a:r>
              <a:rPr lang="en-US" dirty="0" err="1" smtClean="0"/>
              <a:t>Debond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522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806" r="-148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8060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43704" r="-43704"/>
          <a:stretch>
            <a:fillRect/>
          </a:stretch>
        </p:blipFill>
        <p:spPr>
          <a:xfrm>
            <a:off x="-1397377" y="130717"/>
            <a:ext cx="11729315" cy="6334663"/>
          </a:xfrm>
        </p:spPr>
      </p:pic>
    </p:spTree>
    <p:extLst>
      <p:ext uri="{BB962C8B-B14F-4D97-AF65-F5344CB8AC3E}">
        <p14:creationId xmlns:p14="http://schemas.microsoft.com/office/powerpoint/2010/main" val="329412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0081" r="-20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3554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2580" r="-425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6276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74880" r="-748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1615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5293" b="-5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9134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1104900"/>
            <a:ext cx="72644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29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planning in orthodontics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list is competent</a:t>
            </a:r>
          </a:p>
          <a:p>
            <a:r>
              <a:rPr lang="en-US" dirty="0" smtClean="0"/>
              <a:t>Patient’s preferences</a:t>
            </a:r>
          </a:p>
          <a:p>
            <a:r>
              <a:rPr lang="en-US" dirty="0" smtClean="0"/>
              <a:t>Clinician’s ability</a:t>
            </a:r>
          </a:p>
          <a:p>
            <a:r>
              <a:rPr lang="en-US" dirty="0" smtClean="0"/>
              <a:t>Treatment goals is clear</a:t>
            </a:r>
          </a:p>
          <a:p>
            <a:r>
              <a:rPr lang="en-US" dirty="0" smtClean="0"/>
              <a:t>Well defined treatment protocol </a:t>
            </a:r>
          </a:p>
          <a:p>
            <a:r>
              <a:rPr lang="en-US" dirty="0" smtClean="0"/>
              <a:t>biomechanics</a:t>
            </a:r>
          </a:p>
          <a:p>
            <a:r>
              <a:rPr lang="en-US" dirty="0" smtClean="0"/>
              <a:t> alternatives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72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847" b="28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701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7988" b="-179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43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3120" b="23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905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3621" b="-36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202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Orthodontic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Complicated </a:t>
            </a:r>
          </a:p>
          <a:p>
            <a:r>
              <a:rPr lang="en-US" dirty="0" smtClean="0"/>
              <a:t>Comprehensive</a:t>
            </a:r>
          </a:p>
          <a:p>
            <a:r>
              <a:rPr lang="en-US" dirty="0" smtClean="0"/>
              <a:t>Quality of life</a:t>
            </a:r>
          </a:p>
          <a:p>
            <a:r>
              <a:rPr lang="en-US" dirty="0" smtClean="0"/>
              <a:t>Long term</a:t>
            </a:r>
          </a:p>
          <a:p>
            <a:r>
              <a:rPr lang="en-US" dirty="0" smtClean="0"/>
              <a:t>Case </a:t>
            </a:r>
            <a:r>
              <a:rPr lang="en-US" dirty="0" err="1" smtClean="0"/>
              <a:t>dependant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03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745" r="-17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742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910" b="179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9067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60996"/>
            <a:ext cx="8042276" cy="912068"/>
          </a:xfrm>
        </p:spPr>
        <p:txBody>
          <a:bodyPr/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treatment plan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19644"/>
            <a:ext cx="8042276" cy="5838355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Extraction</a:t>
            </a:r>
          </a:p>
          <a:p>
            <a:r>
              <a:rPr lang="en-US" sz="2000" dirty="0" smtClean="0"/>
              <a:t>Midline</a:t>
            </a:r>
          </a:p>
          <a:p>
            <a:r>
              <a:rPr lang="en-US" sz="2000" dirty="0" smtClean="0"/>
              <a:t>Profile</a:t>
            </a:r>
          </a:p>
          <a:p>
            <a:r>
              <a:rPr lang="en-US" sz="2000" dirty="0" smtClean="0"/>
              <a:t>Gumminess</a:t>
            </a:r>
          </a:p>
          <a:p>
            <a:r>
              <a:rPr lang="en-US" sz="2000" dirty="0" smtClean="0"/>
              <a:t>Root torque</a:t>
            </a:r>
          </a:p>
          <a:p>
            <a:r>
              <a:rPr lang="en-US" sz="2000" dirty="0" smtClean="0"/>
              <a:t>Bite depth</a:t>
            </a:r>
          </a:p>
          <a:p>
            <a:r>
              <a:rPr lang="en-US" sz="2000" dirty="0" smtClean="0"/>
              <a:t>No surgery</a:t>
            </a:r>
          </a:p>
          <a:p>
            <a:r>
              <a:rPr lang="en-US" sz="2000" dirty="0" smtClean="0"/>
              <a:t>Impaction</a:t>
            </a:r>
          </a:p>
          <a:p>
            <a:r>
              <a:rPr lang="en-US" sz="2000" dirty="0" err="1" smtClean="0"/>
              <a:t>Mucogingiva</a:t>
            </a:r>
            <a:endParaRPr lang="en-US" sz="2000" dirty="0" smtClean="0"/>
          </a:p>
          <a:p>
            <a:r>
              <a:rPr lang="en-US" sz="2000" dirty="0" smtClean="0"/>
              <a:t>Dental or skeletal</a:t>
            </a:r>
          </a:p>
          <a:p>
            <a:r>
              <a:rPr lang="en-US" sz="2000" dirty="0" smtClean="0"/>
              <a:t>3D plans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32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40" r="9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5751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899" y="1419219"/>
            <a:ext cx="5364437" cy="40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05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28147" b="-28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03732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80" r="8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4557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94" b="13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9506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995" b="13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7014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973" b="89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801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1131" r="1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7399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Specialist versus general practitioner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Knowledge</a:t>
            </a:r>
          </a:p>
          <a:p>
            <a:r>
              <a:rPr lang="en-US" dirty="0" smtClean="0"/>
              <a:t>Experience</a:t>
            </a:r>
          </a:p>
          <a:p>
            <a:r>
              <a:rPr lang="en-US" dirty="0" smtClean="0"/>
              <a:t>focus</a:t>
            </a:r>
          </a:p>
          <a:p>
            <a:r>
              <a:rPr lang="en-US" dirty="0" smtClean="0"/>
              <a:t>Attitude</a:t>
            </a:r>
          </a:p>
          <a:p>
            <a:r>
              <a:rPr lang="en-US" dirty="0" smtClean="0"/>
              <a:t>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07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4755" b="-147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4692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70454" b="-704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0512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43675" r="-43675"/>
          <a:stretch>
            <a:fillRect/>
          </a:stretch>
        </p:blipFill>
        <p:spPr>
          <a:xfrm>
            <a:off x="-568331" y="1301837"/>
            <a:ext cx="10335626" cy="5581972"/>
          </a:xfrm>
        </p:spPr>
      </p:pic>
    </p:spTree>
    <p:extLst>
      <p:ext uri="{BB962C8B-B14F-4D97-AF65-F5344CB8AC3E}">
        <p14:creationId xmlns:p14="http://schemas.microsoft.com/office/powerpoint/2010/main" val="1118709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925" b="59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1379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244" r="-9244"/>
          <a:stretch>
            <a:fillRect/>
          </a:stretch>
        </p:blipFill>
        <p:spPr>
          <a:xfrm>
            <a:off x="0" y="1600200"/>
            <a:ext cx="9311688" cy="5028972"/>
          </a:xfrm>
        </p:spPr>
      </p:pic>
    </p:spTree>
    <p:extLst>
      <p:ext uri="{BB962C8B-B14F-4D97-AF65-F5344CB8AC3E}">
        <p14:creationId xmlns:p14="http://schemas.microsoft.com/office/powerpoint/2010/main" val="2063287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43" y="1568610"/>
            <a:ext cx="7911548" cy="366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9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27100"/>
            <a:ext cx="65405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47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Relapse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Poor treatment protocol</a:t>
            </a:r>
          </a:p>
          <a:p>
            <a:r>
              <a:rPr lang="en-US" dirty="0" smtClean="0"/>
              <a:t>Poor compliance</a:t>
            </a:r>
          </a:p>
          <a:p>
            <a:r>
              <a:rPr lang="en-US" dirty="0" smtClean="0"/>
              <a:t>Wrong retainer selection</a:t>
            </a:r>
          </a:p>
          <a:p>
            <a:r>
              <a:rPr lang="en-US" dirty="0" smtClean="0"/>
              <a:t>Growth and changes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800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600"/>
            <a:ext cx="9144000" cy="612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04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696" b="13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188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586" r="-10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2154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15" y="1456566"/>
            <a:ext cx="7017639" cy="36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14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712" r="-18712"/>
          <a:stretch>
            <a:fillRect/>
          </a:stretch>
        </p:blipFill>
        <p:spPr>
          <a:xfrm>
            <a:off x="134352" y="1600200"/>
            <a:ext cx="8966052" cy="4842305"/>
          </a:xfrm>
        </p:spPr>
      </p:pic>
    </p:spTree>
    <p:extLst>
      <p:ext uri="{BB962C8B-B14F-4D97-AF65-F5344CB8AC3E}">
        <p14:creationId xmlns:p14="http://schemas.microsoft.com/office/powerpoint/2010/main" val="331331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2766" r="-127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159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74" b="86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9292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3590</TotalTime>
  <Words>136</Words>
  <Application>Microsoft Macintosh PowerPoint</Application>
  <PresentationFormat>On-screen Show (4:3)</PresentationFormat>
  <Paragraphs>66</Paragraphs>
  <Slides>50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Breeze</vt:lpstr>
      <vt:lpstr>Poor orthodontic outcomes and incorrect treatment plans </vt:lpstr>
      <vt:lpstr>PowerPoint Presentation</vt:lpstr>
      <vt:lpstr>Orthodontic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failure?</vt:lpstr>
      <vt:lpstr>PowerPoint Presentation</vt:lpstr>
      <vt:lpstr>PowerPoint Presentation</vt:lpstr>
      <vt:lpstr>PowerPoint Presentation</vt:lpstr>
      <vt:lpstr>Clinician’s failure </vt:lpstr>
      <vt:lpstr>PowerPoint Presentation</vt:lpstr>
      <vt:lpstr>Diagnosis failure </vt:lpstr>
      <vt:lpstr>PowerPoint Presentation</vt:lpstr>
      <vt:lpstr>Poor patient compliance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 planning in orthodontics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treatment plan failure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Specialist versus general practitioner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Relapse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Poor orthodontic outcome and incorrect treatment plan </dc:title>
  <dc:creator>Faegheh Gholinia</dc:creator>
  <cp:lastModifiedBy>Faegheh Gholinia</cp:lastModifiedBy>
  <cp:revision>30</cp:revision>
  <dcterms:created xsi:type="dcterms:W3CDTF">2018-10-10T14:12:40Z</dcterms:created>
  <dcterms:modified xsi:type="dcterms:W3CDTF">2019-12-20T17:46:07Z</dcterms:modified>
</cp:coreProperties>
</file>